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1" r:id="rId3"/>
    <p:sldId id="399" r:id="rId4"/>
    <p:sldId id="400" r:id="rId5"/>
    <p:sldId id="401" r:id="rId6"/>
    <p:sldId id="402" r:id="rId7"/>
    <p:sldId id="406" r:id="rId8"/>
    <p:sldId id="408" r:id="rId9"/>
    <p:sldId id="411" r:id="rId10"/>
    <p:sldId id="410" r:id="rId11"/>
    <p:sldId id="451" r:id="rId12"/>
    <p:sldId id="458" r:id="rId13"/>
    <p:sldId id="418" r:id="rId14"/>
    <p:sldId id="455" r:id="rId15"/>
    <p:sldId id="456" r:id="rId16"/>
    <p:sldId id="457" r:id="rId17"/>
    <p:sldId id="413" r:id="rId18"/>
    <p:sldId id="453" r:id="rId19"/>
    <p:sldId id="419" r:id="rId20"/>
    <p:sldId id="420" r:id="rId21"/>
    <p:sldId id="416" r:id="rId22"/>
    <p:sldId id="414" r:id="rId23"/>
    <p:sldId id="423" r:id="rId24"/>
    <p:sldId id="438" r:id="rId25"/>
    <p:sldId id="424" r:id="rId26"/>
    <p:sldId id="439" r:id="rId27"/>
    <p:sldId id="425" r:id="rId28"/>
    <p:sldId id="421" r:id="rId29"/>
    <p:sldId id="422" r:id="rId30"/>
    <p:sldId id="426" r:id="rId31"/>
    <p:sldId id="440" r:id="rId32"/>
    <p:sldId id="441" r:id="rId33"/>
    <p:sldId id="444" r:id="rId34"/>
    <p:sldId id="443" r:id="rId35"/>
    <p:sldId id="442" r:id="rId36"/>
    <p:sldId id="445" r:id="rId37"/>
    <p:sldId id="446" r:id="rId38"/>
    <p:sldId id="431" r:id="rId39"/>
    <p:sldId id="427" r:id="rId40"/>
    <p:sldId id="428" r:id="rId41"/>
    <p:sldId id="429" r:id="rId42"/>
    <p:sldId id="430" r:id="rId43"/>
    <p:sldId id="432" r:id="rId44"/>
    <p:sldId id="435" r:id="rId45"/>
    <p:sldId id="433" r:id="rId46"/>
    <p:sldId id="434" r:id="rId47"/>
    <p:sldId id="452" r:id="rId48"/>
    <p:sldId id="436" r:id="rId49"/>
    <p:sldId id="447" r:id="rId50"/>
    <p:sldId id="448" r:id="rId51"/>
    <p:sldId id="449" r:id="rId52"/>
    <p:sldId id="437" r:id="rId53"/>
    <p:sldId id="450" r:id="rId54"/>
    <p:sldId id="405" r:id="rId55"/>
    <p:sldId id="282" r:id="rId56"/>
    <p:sldId id="384" r:id="rId57"/>
    <p:sldId id="265" r:id="rId58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1" roundtripDataSignature="AMtx7mhdXTsVbnQVQqVIfnGXu0bzBv7d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/>
    <p:restoredTop sz="77636" autoAdjust="0"/>
  </p:normalViewPr>
  <p:slideViewPr>
    <p:cSldViewPr snapToGrid="0" snapToObjects="1">
      <p:cViewPr varScale="1">
        <p:scale>
          <a:sx n="72" d="100"/>
          <a:sy n="72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7" Type="http://schemas.openxmlformats.org/officeDocument/2006/relationships/slide" Target="slides/slide6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9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51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96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217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667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447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663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5307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525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69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02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err="1" smtClean="0"/>
              <a:t>Git</a:t>
            </a:r>
            <a:r>
              <a:rPr lang="es-PE" baseline="0" dirty="0" smtClean="0"/>
              <a:t> </a:t>
            </a:r>
            <a:r>
              <a:rPr lang="es-PE" baseline="0" dirty="0" err="1" smtClean="0"/>
              <a:t>checkout</a:t>
            </a:r>
            <a:r>
              <a:rPr lang="es-PE" baseline="0" dirty="0" smtClean="0"/>
              <a:t> 802804d9da8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err="1" smtClean="0"/>
              <a:t>Git</a:t>
            </a:r>
            <a:r>
              <a:rPr lang="es-PE" dirty="0" smtClean="0"/>
              <a:t> </a:t>
            </a:r>
            <a:r>
              <a:rPr lang="es-PE" dirty="0" err="1" smtClean="0"/>
              <a:t>switch</a:t>
            </a:r>
            <a:r>
              <a:rPr lang="es-PE" baseline="0" dirty="0" smtClean="0"/>
              <a:t> -   : Salir </a:t>
            </a:r>
            <a:r>
              <a:rPr lang="es-PE" baseline="0" dirty="0" err="1" smtClean="0"/>
              <a:t>detached</a:t>
            </a:r>
            <a:r>
              <a:rPr lang="es-PE" baseline="0" dirty="0" smtClean="0"/>
              <a:t> HEAD' </a:t>
            </a:r>
            <a:r>
              <a:rPr lang="es-PE" baseline="0" dirty="0" err="1" smtClean="0"/>
              <a:t>state</a:t>
            </a:r>
            <a:endParaRPr lang="es-P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aseline="0" dirty="0" smtClean="0"/>
              <a:t>* SI SE ME PIERDE LOS NUMEROS DEL COMMIT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cat .</a:t>
            </a:r>
            <a:r>
              <a:rPr lang="en-US" dirty="0" err="1" smtClean="0"/>
              <a:t>git</a:t>
            </a:r>
            <a:r>
              <a:rPr lang="en-US" dirty="0" smtClean="0"/>
              <a:t>/logs/HEAD</a:t>
            </a: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70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2875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6183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814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989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8594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51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6674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PE" sz="11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es-PE" sz="11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1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reset</a:t>
            </a:r>
            <a:r>
              <a:rPr lang="es-PE" sz="11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</a:t>
            </a:r>
            <a:r>
              <a:rPr lang="es-PE" sz="11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hard</a:t>
            </a:r>
            <a:r>
              <a:rPr lang="es-PE" sz="11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 va hacia el </a:t>
            </a:r>
            <a:r>
              <a:rPr lang="es-PE" sz="11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11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mas reciente</a:t>
            </a:r>
            <a:r>
              <a:rPr lang="es-PE" sz="1100" b="1" baseline="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1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HEAD </a:t>
            </a:r>
            <a:r>
              <a:rPr lang="es-PE" sz="11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</a:t>
            </a:r>
            <a:r>
              <a:rPr lang="es-PE" sz="11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1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now</a:t>
            </a:r>
            <a:r>
              <a:rPr lang="es-PE" sz="11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at… Pero no hacia un </a:t>
            </a:r>
            <a:r>
              <a:rPr lang="es-PE" sz="11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11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hacia atrás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49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91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508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214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290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244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043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05329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err="1" smtClean="0"/>
              <a:t>Git</a:t>
            </a:r>
            <a:r>
              <a:rPr lang="es-PE" dirty="0" smtClean="0"/>
              <a:t> </a:t>
            </a:r>
            <a:r>
              <a:rPr lang="es-PE" dirty="0" err="1" smtClean="0"/>
              <a:t>cherry</a:t>
            </a:r>
            <a:r>
              <a:rPr lang="es-PE" baseline="0" dirty="0" smtClean="0"/>
              <a:t>-pick mueve el </a:t>
            </a:r>
            <a:r>
              <a:rPr lang="es-PE" baseline="0" dirty="0" err="1" smtClean="0"/>
              <a:t>commit</a:t>
            </a:r>
            <a:r>
              <a:rPr lang="es-PE" baseline="0" dirty="0" smtClean="0"/>
              <a:t> de una rama hacia otra creando un nuevo </a:t>
            </a:r>
            <a:r>
              <a:rPr lang="es-PE" baseline="0" dirty="0" err="1" smtClean="0"/>
              <a:t>commit</a:t>
            </a:r>
            <a:r>
              <a:rPr lang="es-PE" baseline="0" dirty="0" smtClean="0"/>
              <a:t>.</a:t>
            </a: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965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504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2716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929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84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310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9387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46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6673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958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480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0707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13712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3329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743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568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157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6728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4075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4540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83102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4333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56db2cf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2656db2cf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32124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6654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110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627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227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64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github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ignup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github.com/settings/tokens/new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github.com/new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KkzOyDFC0y8" TargetMode="External"/><Relationship Id="rId5" Type="http://schemas.openxmlformats.org/officeDocument/2006/relationships/hyperlink" Target="https://git-scm.com/doc" TargetMode="External"/><Relationship Id="rId4" Type="http://schemas.openxmlformats.org/officeDocument/2006/relationships/hyperlink" Target="https://www.slideshare.net/mario21ic/taller-breve-de-introduccion-a-git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-scm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" y="0"/>
            <a:ext cx="12189632" cy="685933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524000" y="3281234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7500"/>
              <a:buFont typeface="Calibri"/>
              <a:buNone/>
            </a:pPr>
            <a:r>
              <a:rPr lang="es-PE" sz="3200" b="1" dirty="0">
                <a:solidFill>
                  <a:srgbClr val="5EBCD2"/>
                </a:solidFill>
                <a:latin typeface="Arial"/>
                <a:ea typeface="Arial"/>
                <a:cs typeface="Arial"/>
                <a:sym typeface="Arial"/>
              </a:rPr>
              <a:t>Introducción a Git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524000" y="455458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Docente: </a:t>
            </a:r>
            <a:r>
              <a:rPr lang="es-P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Francis  De la Cruz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Instalación</a:t>
            </a:r>
            <a:r>
              <a:rPr lang="en-US" dirty="0"/>
              <a:t> y </a:t>
            </a:r>
            <a:r>
              <a:rPr lang="en-US" dirty="0" err="1"/>
              <a:t>configuración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7231602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Mediante apt: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install -y git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--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git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Configurar usuario: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--global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user.name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"Juan Perez"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--global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user.email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"juanperez@gmail.com"</a:t>
            </a:r>
          </a:p>
        </p:txBody>
      </p:sp>
    </p:spTree>
    <p:extLst>
      <p:ext uri="{BB962C8B-B14F-4D97-AF65-F5344CB8AC3E}">
        <p14:creationId xmlns:p14="http://schemas.microsoft.com/office/powerpoint/2010/main" val="119147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Git internal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7231602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HEAD (último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Repository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(Ambiente local)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F89D974-51C1-BC91-DB8D-9FBBC793C6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34"/>
          <a:stretch/>
        </p:blipFill>
        <p:spPr>
          <a:xfrm>
            <a:off x="4244451" y="2065568"/>
            <a:ext cx="4916630" cy="3678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4B5DCC-C25B-1BF2-4C52-E85C13F8DB83}"/>
              </a:ext>
            </a:extLst>
          </p:cNvPr>
          <p:cNvSpPr/>
          <p:nvPr/>
        </p:nvSpPr>
        <p:spPr>
          <a:xfrm>
            <a:off x="4439368" y="1766390"/>
            <a:ext cx="923277" cy="3133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47559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Git internal y Remote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7231602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Repository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F89D974-51C1-BC91-DB8D-9FBBC793C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0181"/>
            <a:ext cx="4435445" cy="52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9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Conceptos</a:t>
            </a:r>
            <a:r>
              <a:rPr lang="en-US" dirty="0"/>
              <a:t>: </a:t>
            </a:r>
            <a:r>
              <a:rPr lang="en-US" dirty="0" err="1"/>
              <a:t>estado</a:t>
            </a:r>
            <a:r>
              <a:rPr lang="en-US" dirty="0"/>
              <a:t>, </a:t>
            </a:r>
            <a:r>
              <a:rPr lang="en-US" dirty="0" err="1"/>
              <a:t>grabar</a:t>
            </a:r>
            <a:r>
              <a:rPr lang="en-US" dirty="0"/>
              <a:t> e </a:t>
            </a:r>
            <a:r>
              <a:rPr lang="en-US" dirty="0" err="1"/>
              <a:t>historial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6929761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Repositorio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directorio donde se encuentran archivos que estan siendo trackeados y versionados mediante git. Ademas contiene el directorio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.git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permite saber si existen archivos nuevos, modificados, eliminados.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permite grabar el estado deseado. Contiene un mensaje personalizado para identificar y un hash. Son de tipo inmutables.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permite ver el historial de commits.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61FDC-F90F-DA06-7589-821A2643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969" y="2370337"/>
            <a:ext cx="2854958" cy="24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54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605949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Analogía del videojuego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5605253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vida (intento) y de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niveles:</a:t>
            </a:r>
          </a:p>
          <a:p>
            <a:pPr marL="677862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level: conseguir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espada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escudo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677862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level: conseguir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armadura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casco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677862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level: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vidas+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matar 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dragon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graba los niveles pero no puede salir una vez iniciado el juego.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C2F9E-2122-4E7B-4848-ABF4164FD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57" y="1258718"/>
            <a:ext cx="4942114" cy="4942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061D60-08C8-F46D-596F-9EAC3C05C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5" y="4404687"/>
            <a:ext cx="1891989" cy="19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7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1003009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Escenario 1: 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Entrar y jugar completo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6327557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Subestimas al juego y pasas cada nivel sin conseguir armas, ni defensas ni vidas extras. Porque quieres matar 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dragon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Grabaste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inicio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cada nivel.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Pierdes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entonces puedes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regresar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669925" lvl="1" indent="-334963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nivel 1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buscas espada y escudo. Y sigues con el nivel 2.</a:t>
            </a:r>
          </a:p>
          <a:p>
            <a:pPr marL="669925" lvl="1" indent="-334963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ir 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nivel 2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buscas armadura y casco. Y sigues con el nivel 3.</a:t>
            </a:r>
          </a:p>
          <a:p>
            <a:pPr marL="669925" lvl="1" indent="-334963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ir 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nivel 3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conseguir mas vidas.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C2F9E-2122-4E7B-4848-ABF4164FD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672" y="1797307"/>
            <a:ext cx="3938451" cy="39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0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790520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Escenario 2: </a:t>
            </a:r>
            <a:r>
              <a:rPr lang="es-PE" sz="4400" b="1" dirty="0" smtClean="0">
                <a:latin typeface="Calibri"/>
                <a:ea typeface="Calibri"/>
                <a:cs typeface="Calibri"/>
                <a:sym typeface="Calibri"/>
              </a:rPr>
              <a:t>(GIT)</a:t>
            </a:r>
            <a:r>
              <a:rPr lang="es-PE" sz="44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Entrar Y salir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6249180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Subestimas al juego y pasas cada nivel sin conseguir armas, ni defensas ni vidas extras. Porque quieres matar 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dragon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Grabaste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inicio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cada nivel.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Pierdes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entonces puedes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ir al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669925" lvl="1" indent="-334963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Nivel 1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buscas espada y escudo. Luego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sales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dicho nivel.</a:t>
            </a:r>
          </a:p>
          <a:p>
            <a:pPr marL="669925" lvl="1" indent="-334963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Vas 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nivel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buscas armadura y casco. Sales de dicho nivel para finalmente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669925" lvl="1" indent="-334963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Regresar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nivel 3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conseguir mas vidas e intentar matar al dragon.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C2F9E-2122-4E7B-4848-ABF4164FD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337" y="1672046"/>
            <a:ext cx="4528786" cy="45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2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Level 1: </a:t>
            </a:r>
            <a:r>
              <a:rPr lang="en-US" dirty="0" err="1"/>
              <a:t>inicia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un repositorio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mkdir mirepo &amp;&amp; cd mirepo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&amp;&amp;  ls -la .git</a:t>
            </a:r>
          </a:p>
          <a:p>
            <a:pPr marL="44926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archivo vacio y revisar estado.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level1.txt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125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49263" indent="-44132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Agregar y revisar estado.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level1.txt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51D77FC-6D1B-22D3-E128-3C89B6A53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00" y="5182549"/>
            <a:ext cx="5133400" cy="147879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E3E2689-9C19-8BD8-61AE-5D5EF8D3D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42" y="3723205"/>
            <a:ext cx="5055019" cy="193147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685CB4-DB00-D362-D756-2F7AA6FACCDE}"/>
              </a:ext>
            </a:extLst>
          </p:cNvPr>
          <p:cNvCxnSpPr/>
          <p:nvPr/>
        </p:nvCxnSpPr>
        <p:spPr>
          <a:xfrm>
            <a:off x="949996" y="5985354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63018B-C130-D588-3F6D-CF0743B08AED}"/>
              </a:ext>
            </a:extLst>
          </p:cNvPr>
          <p:cNvCxnSpPr/>
          <p:nvPr/>
        </p:nvCxnSpPr>
        <p:spPr>
          <a:xfrm>
            <a:off x="7835428" y="5025234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1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Level 1: </a:t>
            </a:r>
            <a:r>
              <a:rPr lang="en-US" dirty="0" err="1"/>
              <a:t>inicia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Grabar cambio en un commit y revisar estado.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-m "Level1 inicia”</a:t>
            </a:r>
          </a:p>
          <a:p>
            <a:pPr marL="44926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lvl="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Listar todos los commits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99ABB64-B471-2BE4-FD01-7E73C4D59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86" y="3607850"/>
            <a:ext cx="4432300" cy="7366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2A02846-DB81-A1E4-8476-6D5990909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86" y="5182549"/>
            <a:ext cx="4432300" cy="7366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8723C28-964D-8A71-09C1-C2BA1F670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691" y="3312502"/>
            <a:ext cx="57658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1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Level 2: </a:t>
            </a:r>
            <a:r>
              <a:rPr lang="en-US" dirty="0" err="1"/>
              <a:t>inicia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7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archivo vacio “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level2.txt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”, agregar, grabar (commit) y revisar estado.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level2.txt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level2.txt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-m "Level2 inicia"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Listar todos los commits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  <a:p>
            <a:pPr marL="449263" lvl="0">
              <a:lnSpc>
                <a:spcPct val="134375"/>
              </a:lnSpc>
            </a:pPr>
            <a:r>
              <a:rPr lang="es-PE" sz="2000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 commit-hash</a:t>
            </a:r>
          </a:p>
          <a:p>
            <a:pPr marL="449263" lvl="0">
              <a:lnSpc>
                <a:spcPct val="134375"/>
              </a:lnSpc>
            </a:pPr>
            <a:r>
              <a:rPr lang="es-PE" sz="2000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author: Juan Perez</a:t>
            </a:r>
          </a:p>
          <a:p>
            <a:pPr marL="449263" lvl="0">
              <a:lnSpc>
                <a:spcPct val="134375"/>
              </a:lnSpc>
            </a:pPr>
            <a:r>
              <a:rPr lang="es-PE" sz="2000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date: Mon Jul 12 18:30…</a:t>
            </a:r>
          </a:p>
          <a:p>
            <a:pPr marL="449263" lvl="0">
              <a:lnSpc>
                <a:spcPct val="134375"/>
              </a:lnSpc>
            </a:pPr>
            <a:r>
              <a:rPr lang="es-PE" sz="2000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Level2 inicia</a:t>
            </a:r>
          </a:p>
          <a:p>
            <a:pPr marL="449263" lvl="0">
              <a:lnSpc>
                <a:spcPct val="134375"/>
              </a:lnSpc>
            </a:pPr>
            <a:endParaRPr lang="es-PE" sz="2000" i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>
              <a:lnSpc>
                <a:spcPct val="134375"/>
              </a:lnSpc>
            </a:pPr>
            <a:r>
              <a:rPr lang="es-PE" sz="2000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 commit-hash</a:t>
            </a:r>
          </a:p>
          <a:p>
            <a:pPr marL="449263" lvl="0">
              <a:lnSpc>
                <a:spcPct val="134375"/>
              </a:lnSpc>
            </a:pPr>
            <a:r>
              <a:rPr lang="es-PE" sz="2000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author: Juan Perez</a:t>
            </a:r>
          </a:p>
          <a:p>
            <a:pPr marL="449263" lvl="0">
              <a:lnSpc>
                <a:spcPct val="134375"/>
              </a:lnSpc>
            </a:pPr>
            <a:r>
              <a:rPr lang="es-PE" sz="2000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date: Mon Jul 12 18:20…</a:t>
            </a:r>
          </a:p>
          <a:p>
            <a:pPr marL="449263" lvl="0">
              <a:lnSpc>
                <a:spcPct val="134375"/>
              </a:lnSpc>
            </a:pPr>
            <a:r>
              <a:rPr lang="es-PE" sz="2000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 inicia</a:t>
            </a:r>
          </a:p>
        </p:txBody>
      </p:sp>
    </p:spTree>
    <p:extLst>
      <p:ext uri="{BB962C8B-B14F-4D97-AF65-F5344CB8AC3E}">
        <p14:creationId xmlns:p14="http://schemas.microsoft.com/office/powerpoint/2010/main" val="70109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5016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7602900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Qué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GIT?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Repositorio, Status y Commits.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Historial de cambios.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Navegar entre commits.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Branch, fusión con Merge y Rebase.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Resolución de Conflictos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Github, Fork y Pull Request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Conceptos</a:t>
            </a:r>
            <a:r>
              <a:rPr lang="en-US" dirty="0"/>
              <a:t>: </a:t>
            </a:r>
            <a:r>
              <a:rPr lang="en-US" dirty="0" err="1"/>
              <a:t>navegar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y </a:t>
            </a:r>
            <a:r>
              <a:rPr lang="en-US" dirty="0" err="1"/>
              <a:t>ramas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1" y="2282150"/>
            <a:ext cx="6690064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Checkout: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permite navegar entre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para crear y navegar entre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nos da la posibilidad de saber los cambios actuales (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grabados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de cada archivo que esta siendo trackeado por git.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son como lineas alternas donde se pueden realizar cambios sin modificar el principal. Por default git crea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 github es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61FDC-F90F-DA06-7589-821A2643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969" y="2370337"/>
            <a:ext cx="2854958" cy="24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49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Level </a:t>
            </a:r>
            <a:r>
              <a:rPr lang="en-US" dirty="0" smtClean="0"/>
              <a:t>3 </a:t>
            </a:r>
            <a:r>
              <a:rPr lang="en-US" dirty="0" err="1"/>
              <a:t>inicia</a:t>
            </a:r>
            <a:r>
              <a:rPr lang="en-US" dirty="0"/>
              <a:t> y </a:t>
            </a:r>
            <a:r>
              <a:rPr lang="en-US" dirty="0" err="1" smtClean="0"/>
              <a:t>navegación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537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archivo vacio “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level3.txt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y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grabar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level3.txt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-a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 "Level3 inicia"</a:t>
            </a:r>
          </a:p>
          <a:p>
            <a:pPr marL="44926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todos los commits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 commit-hash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author: fulano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date: Mon Jul 12 18:20…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 3 sin nada</a:t>
            </a:r>
          </a:p>
          <a:p>
            <a:pPr marL="44926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>
              <a:lnSpc>
                <a:spcPct val="134375"/>
              </a:lnSpc>
            </a:pP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2BA84613-EC14-76B9-42A6-750407B88F38}"/>
              </a:ext>
            </a:extLst>
          </p:cNvPr>
          <p:cNvSpPr txBox="1"/>
          <p:nvPr/>
        </p:nvSpPr>
        <p:spPr>
          <a:xfrm>
            <a:off x="6326819" y="2282150"/>
            <a:ext cx="5038818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Regresar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inicio del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 2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checkout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&lt;level2-commit-hash&gt;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log &amp;&amp; ls -l</a:t>
            </a:r>
          </a:p>
          <a:p>
            <a:pPr marL="44926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Regresar al inicio del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 1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checkout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&lt;level1-commit-hash&gt;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log &amp;&amp; ls -l</a:t>
            </a:r>
          </a:p>
          <a:p>
            <a:pPr marL="44926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Regresar al inicio del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 3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log &amp;&amp; ls -l</a:t>
            </a:r>
          </a:p>
        </p:txBody>
      </p:sp>
    </p:spTree>
    <p:extLst>
      <p:ext uri="{BB962C8B-B14F-4D97-AF65-F5344CB8AC3E}">
        <p14:creationId xmlns:p14="http://schemas.microsoft.com/office/powerpoint/2010/main" val="195896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Level 1: espada y escudo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Regresar al Level 1 y crear branch: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checkout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&lt;level1-commit-hash&gt;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 -c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level1-armas</a:t>
            </a:r>
          </a:p>
          <a:p>
            <a:pPr marL="449263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Modificar txt, revisar diferencias y estado: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"espada" &gt;&gt; level1.txt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echo "escudo" &gt;&gt; level1.txt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Agregar, revisar diferencias y Grabar</a:t>
            </a:r>
          </a:p>
          <a:p>
            <a:pPr marL="493713" lvl="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level1.txt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9371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 --cached</a:t>
            </a:r>
          </a:p>
          <a:p>
            <a:pPr marL="49371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-m "level1 espada y escudo"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9371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Listar los branch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</a:t>
            </a:r>
          </a:p>
          <a:p>
            <a:pPr marL="449263" lvl="0">
              <a:lnSpc>
                <a:spcPct val="134375"/>
              </a:lnSpc>
            </a:pP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level1-armas</a:t>
            </a:r>
          </a:p>
          <a:p>
            <a:pPr marL="449263" lvl="0">
              <a:lnSpc>
                <a:spcPct val="134375"/>
              </a:lnSpc>
            </a:pPr>
            <a:r>
              <a:rPr lang="es-PE" sz="2000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master</a:t>
            </a:r>
          </a:p>
        </p:txBody>
      </p:sp>
    </p:spTree>
    <p:extLst>
      <p:ext uri="{BB962C8B-B14F-4D97-AF65-F5344CB8AC3E}">
        <p14:creationId xmlns:p14="http://schemas.microsoft.com/office/powerpoint/2010/main" val="2563552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Level 2: </a:t>
            </a:r>
            <a:r>
              <a:rPr lang="en-US" dirty="0" err="1"/>
              <a:t>armadura</a:t>
            </a:r>
            <a:r>
              <a:rPr lang="en-US" dirty="0"/>
              <a:t> y casco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 a master, luego Level 2 y crear branch: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master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checkout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&lt;level2-commit-hash&gt;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-c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level2-defensas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Modificar txt y grabar commit: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"armadura" &gt;&gt; level2.txt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 -am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"level2 armadura"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log</a:t>
            </a: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Modificar txt y grabar commit: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"casco" &gt;&gt; level2.txt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 -am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"level2 casco"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log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Listar los branch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level1-armas</a:t>
            </a:r>
          </a:p>
          <a:p>
            <a:pPr marL="449263" lvl="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level2-defensas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master</a:t>
            </a:r>
          </a:p>
        </p:txBody>
      </p:sp>
    </p:spTree>
    <p:extLst>
      <p:ext uri="{BB962C8B-B14F-4D97-AF65-F5344CB8AC3E}">
        <p14:creationId xmlns:p14="http://schemas.microsoft.com/office/powerpoint/2010/main" val="2478190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69EB01-B831-E79C-8B44-2D5B12FC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748" y="3607850"/>
            <a:ext cx="7019092" cy="2917025"/>
          </a:xfrm>
          <a:prstGeom prst="rect">
            <a:avLst/>
          </a:prstGeom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930563" y="620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Arbol y branches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708890" y="1776947"/>
            <a:ext cx="9735105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Mostrar los branch y su relacion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(HEAD apuntará aquí)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--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ecorate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--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neline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raph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--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ecorate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raph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A12762-AD33-4F58-56AC-9BF83EA21D93}"/>
              </a:ext>
            </a:extLst>
          </p:cNvPr>
          <p:cNvCxnSpPr/>
          <p:nvPr/>
        </p:nvCxnSpPr>
        <p:spPr>
          <a:xfrm>
            <a:off x="4179042" y="4944863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9C1C6F-46C5-2C2A-9494-980CF29335A3}"/>
              </a:ext>
            </a:extLst>
          </p:cNvPr>
          <p:cNvCxnSpPr/>
          <p:nvPr/>
        </p:nvCxnSpPr>
        <p:spPr>
          <a:xfrm>
            <a:off x="3671904" y="3960922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F5F397-3000-21EF-8A74-1044FE783816}"/>
              </a:ext>
            </a:extLst>
          </p:cNvPr>
          <p:cNvCxnSpPr/>
          <p:nvPr/>
        </p:nvCxnSpPr>
        <p:spPr>
          <a:xfrm>
            <a:off x="3896436" y="4582357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667CBB-2FBC-C6F3-CCAC-38F624593860}"/>
              </a:ext>
            </a:extLst>
          </p:cNvPr>
          <p:cNvCxnSpPr/>
          <p:nvPr/>
        </p:nvCxnSpPr>
        <p:spPr>
          <a:xfrm>
            <a:off x="3559085" y="6423129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509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Level 3: </a:t>
            </a:r>
            <a:r>
              <a:rPr lang="en-US" dirty="0" err="1"/>
              <a:t>vidas</a:t>
            </a:r>
            <a:r>
              <a:rPr lang="en-US" dirty="0"/>
              <a:t> extras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Regresar al Level 3 y crear branch: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 -c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level3-vidas</a:t>
            </a:r>
          </a:p>
          <a:p>
            <a:pPr marL="449263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Modificar txt y grabar commit: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"vida extra" &gt;&gt; level3.txt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"vida extra" &gt;&gt; level3.txt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 -am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"level3 vidas extras"</a:t>
            </a: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Listar los branch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branch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level1-armas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level2-defensas</a:t>
            </a:r>
          </a:p>
          <a:p>
            <a:pPr marL="449263" lvl="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level3-vidas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master</a:t>
            </a:r>
          </a:p>
          <a:p>
            <a:pPr marL="44926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93713" indent="-4857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Pero los cambios siguen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aislados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cada branch no?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 &amp;&amp;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cat *.txt</a:t>
            </a:r>
          </a:p>
        </p:txBody>
      </p:sp>
    </p:spTree>
    <p:extLst>
      <p:ext uri="{BB962C8B-B14F-4D97-AF65-F5344CB8AC3E}">
        <p14:creationId xmlns:p14="http://schemas.microsoft.com/office/powerpoint/2010/main" val="2486873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Arbol y branches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C3AD618F-A57F-7CA7-4972-F36EF5EE3195}"/>
              </a:ext>
            </a:extLst>
          </p:cNvPr>
          <p:cNvSpPr txBox="1"/>
          <p:nvPr/>
        </p:nvSpPr>
        <p:spPr>
          <a:xfrm>
            <a:off x="838199" y="2282150"/>
            <a:ext cx="9735105" cy="125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Mostrar los branch y su relacion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switch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#(</a:t>
            </a:r>
            <a:r>
              <a:rPr lang="es-PE" sz="2000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HEAD apuntará aquí)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ecorate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neline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raph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92BD9FD-1A8A-8E7D-CC4E-46451BFFC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52" y="3532866"/>
            <a:ext cx="7050498" cy="293007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F90140-AAAB-2822-DB36-C33839D23EB8}"/>
              </a:ext>
            </a:extLst>
          </p:cNvPr>
          <p:cNvCxnSpPr/>
          <p:nvPr/>
        </p:nvCxnSpPr>
        <p:spPr>
          <a:xfrm>
            <a:off x="3896436" y="4582357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F3C5F0-D4F9-E805-1F2D-0A87ECF18337}"/>
              </a:ext>
            </a:extLst>
          </p:cNvPr>
          <p:cNvCxnSpPr/>
          <p:nvPr/>
        </p:nvCxnSpPr>
        <p:spPr>
          <a:xfrm>
            <a:off x="3896436" y="582671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36F420-172D-985D-6C4B-A188D6AECC56}"/>
              </a:ext>
            </a:extLst>
          </p:cNvPr>
          <p:cNvCxnSpPr/>
          <p:nvPr/>
        </p:nvCxnSpPr>
        <p:spPr>
          <a:xfrm>
            <a:off x="3896436" y="4166586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405D1C-343D-E394-514B-1F9885DC4322}"/>
              </a:ext>
            </a:extLst>
          </p:cNvPr>
          <p:cNvCxnSpPr/>
          <p:nvPr/>
        </p:nvCxnSpPr>
        <p:spPr>
          <a:xfrm>
            <a:off x="3711484" y="3891378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0CCA80-1028-474F-6A00-2AC18B2D83CD}"/>
              </a:ext>
            </a:extLst>
          </p:cNvPr>
          <p:cNvCxnSpPr/>
          <p:nvPr/>
        </p:nvCxnSpPr>
        <p:spPr>
          <a:xfrm>
            <a:off x="3647861" y="6369863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804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Conceptos</a:t>
            </a:r>
            <a:r>
              <a:rPr lang="en-US" dirty="0"/>
              <a:t>: </a:t>
            </a:r>
            <a:r>
              <a:rPr lang="en-US" dirty="0" err="1"/>
              <a:t>deshacer</a:t>
            </a:r>
            <a:r>
              <a:rPr lang="en-US" dirty="0"/>
              <a:t> </a:t>
            </a:r>
            <a:r>
              <a:rPr lang="en-US" dirty="0" err="1"/>
              <a:t>cambios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1" y="2282150"/>
            <a:ext cx="6690064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Estado: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conoce a lo que podemos grabar en un commit. Los cambios deben ser agregados a este manualmente.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Restore: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permite deshacer cambios en archivos especificados.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nos permite deshacer cambios no grabados. Tambien deshacer un commit local.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61FDC-F90F-DA06-7589-821A2643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969" y="2370337"/>
            <a:ext cx="2854958" cy="24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1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Como </a:t>
            </a:r>
            <a:r>
              <a:rPr lang="en-US" dirty="0" err="1" smtClean="0"/>
              <a:t>deshacer</a:t>
            </a:r>
            <a:r>
              <a:rPr lang="en-US" dirty="0" smtClean="0"/>
              <a:t> </a:t>
            </a:r>
            <a:r>
              <a:rPr lang="en-US" dirty="0" err="1" smtClean="0"/>
              <a:t>cambios</a:t>
            </a:r>
            <a:r>
              <a:rPr lang="en-US" dirty="0" smtClean="0"/>
              <a:t> Cache, Commits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agregados al estado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"armadura" &gt;&gt;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level1.txt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restore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level1.txt &amp;&amp;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</a:p>
          <a:p>
            <a:pPr marL="449263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Agregados al estado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"armadura" &gt;&gt;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level1.txt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touch demo3.txt &amp;&amp;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.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reset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Cambios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ya grabados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ultimo commit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"armadura" &gt;&gt;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level1.txt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touch demo3.txt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.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-m "level1: tmp"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reset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HEAD~1</a:t>
            </a:r>
          </a:p>
          <a:p>
            <a:pPr marL="449263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log</a:t>
            </a:r>
          </a:p>
        </p:txBody>
      </p:sp>
    </p:spTree>
    <p:extLst>
      <p:ext uri="{BB962C8B-B14F-4D97-AF65-F5344CB8AC3E}">
        <p14:creationId xmlns:p14="http://schemas.microsoft.com/office/powerpoint/2010/main" val="1961408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Conceptos</a:t>
            </a:r>
            <a:r>
              <a:rPr lang="en-US" dirty="0"/>
              <a:t>: </a:t>
            </a:r>
            <a:r>
              <a:rPr lang="en-US" dirty="0" err="1"/>
              <a:t>traer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entre branches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1" y="2282150"/>
            <a:ext cx="6690064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Diff: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tambien permite ver diferencias entre branches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Merge: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poder traer cambios de otro branch. Pero genera un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 extra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Rebase: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traer cambios de otro branch y los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No genera ningun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 extra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Cherry-pick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permite insertar un commit desde otro branch.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61FDC-F90F-DA06-7589-821A2643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969" y="2370337"/>
            <a:ext cx="2854958" cy="24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0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747104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problema - un solo usuario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7602900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Trabajov1.docx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Trabajov2.docx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Trabajov3.docx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Trabajov3_corregir.docx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Trabajov3_corregido.docx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423D8-3BDB-DF54-8CEC-65092CD5B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916" y="3117772"/>
            <a:ext cx="4565333" cy="3498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8AE72-D488-0DB9-86E8-024F47CB2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550" y="2058893"/>
            <a:ext cx="1635156" cy="16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Master: </a:t>
            </a:r>
            <a:r>
              <a:rPr lang="en-US" dirty="0" err="1"/>
              <a:t>traer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- merge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Regresar a master y listar branches: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</a:t>
            </a:r>
          </a:p>
          <a:p>
            <a:pPr marL="449263" lvl="0">
              <a:lnSpc>
                <a:spcPct val="134375"/>
              </a:lnSpc>
            </a:pP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 indent="-44132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diferencias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 otros branches: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level1-armas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level2-defensas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level3-vidas</a:t>
            </a: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0838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Usando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49371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level1-armas</a:t>
            </a:r>
          </a:p>
          <a:p>
            <a:pPr marL="49371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(Grabamos mensaje y salimos)</a:t>
            </a:r>
          </a:p>
          <a:p>
            <a:pPr marL="49371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2A6F50-DE29-B50B-61D7-EBB04A50B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402"/>
          <a:stretch/>
        </p:blipFill>
        <p:spPr>
          <a:xfrm>
            <a:off x="7900303" y="3732350"/>
            <a:ext cx="4175397" cy="287324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5C9F89-8A43-50F7-1228-7594207EAE2F}"/>
              </a:ext>
            </a:extLst>
          </p:cNvPr>
          <p:cNvCxnSpPr/>
          <p:nvPr/>
        </p:nvCxnSpPr>
        <p:spPr>
          <a:xfrm>
            <a:off x="9819814" y="3864005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B954FB-C32B-2EFF-F262-D35104FA6160}"/>
              </a:ext>
            </a:extLst>
          </p:cNvPr>
          <p:cNvCxnSpPr/>
          <p:nvPr/>
        </p:nvCxnSpPr>
        <p:spPr>
          <a:xfrm>
            <a:off x="9819814" y="4930805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6DA9B9-438B-2BF7-B3B7-6A6659737F47}"/>
              </a:ext>
            </a:extLst>
          </p:cNvPr>
          <p:cNvCxnSpPr/>
          <p:nvPr/>
        </p:nvCxnSpPr>
        <p:spPr>
          <a:xfrm>
            <a:off x="8036882" y="4637842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16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64FC130-6D4C-0459-E747-F3C3DB723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336" y="3087894"/>
            <a:ext cx="6353328" cy="3711199"/>
          </a:xfrm>
          <a:prstGeom prst="rect">
            <a:avLst/>
          </a:prstGeom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Arbol y branches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C3AD618F-A57F-7CA7-4972-F36EF5EE3195}"/>
              </a:ext>
            </a:extLst>
          </p:cNvPr>
          <p:cNvSpPr txBox="1"/>
          <p:nvPr/>
        </p:nvSpPr>
        <p:spPr>
          <a:xfrm>
            <a:off x="838199" y="2282150"/>
            <a:ext cx="9735105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Mostrar los branch y su relacion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ecorate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neline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raph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F90140-AAAB-2822-DB36-C33839D23EB8}"/>
              </a:ext>
            </a:extLst>
          </p:cNvPr>
          <p:cNvCxnSpPr/>
          <p:nvPr/>
        </p:nvCxnSpPr>
        <p:spPr>
          <a:xfrm>
            <a:off x="4620953" y="522155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F3C5F0-D4F9-E805-1F2D-0A87ECF18337}"/>
              </a:ext>
            </a:extLst>
          </p:cNvPr>
          <p:cNvCxnSpPr/>
          <p:nvPr/>
        </p:nvCxnSpPr>
        <p:spPr>
          <a:xfrm>
            <a:off x="3924549" y="6799093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36F420-172D-985D-6C4B-A188D6AECC56}"/>
              </a:ext>
            </a:extLst>
          </p:cNvPr>
          <p:cNvCxnSpPr/>
          <p:nvPr/>
        </p:nvCxnSpPr>
        <p:spPr>
          <a:xfrm>
            <a:off x="4240568" y="342900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405D1C-343D-E394-514B-1F9885DC4322}"/>
              </a:ext>
            </a:extLst>
          </p:cNvPr>
          <p:cNvCxnSpPr/>
          <p:nvPr/>
        </p:nvCxnSpPr>
        <p:spPr>
          <a:xfrm>
            <a:off x="4402832" y="3900256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39F506-9BD7-0BCD-2846-0DC68820DA00}"/>
              </a:ext>
            </a:extLst>
          </p:cNvPr>
          <p:cNvCxnSpPr/>
          <p:nvPr/>
        </p:nvCxnSpPr>
        <p:spPr>
          <a:xfrm>
            <a:off x="4468797" y="4222946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344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Master: </a:t>
            </a:r>
            <a:r>
              <a:rPr lang="en-US" dirty="0" err="1"/>
              <a:t>traer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- rebase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Regresar a master y listar branches: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</a:t>
            </a:r>
          </a:p>
          <a:p>
            <a:pPr marL="449263" lvl="0">
              <a:lnSpc>
                <a:spcPct val="134375"/>
              </a:lnSpc>
            </a:pP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49263" lvl="0" indent="-44132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diferencias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 otros branches: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level1-armas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level2-defensas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level3-vidas</a:t>
            </a: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273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Usando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rebase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49371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rebase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level2-defensas</a:t>
            </a:r>
          </a:p>
          <a:p>
            <a:pPr marL="493713" lvl="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First, rewinding head to replay your work on top of it...</a:t>
            </a:r>
          </a:p>
          <a:p>
            <a:pPr marL="493713" lvl="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Applying: level3 inicia</a:t>
            </a:r>
          </a:p>
          <a:p>
            <a:pPr marL="493713" lvl="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Applying: level1 espada y escudo</a:t>
            </a:r>
          </a:p>
          <a:p>
            <a:pPr marL="49371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2064846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Master: </a:t>
            </a:r>
            <a:r>
              <a:rPr lang="en-US" dirty="0" err="1"/>
              <a:t>traer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- rebase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Revisar historial: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2CE0180-5723-7AB2-BAEA-FF8942E21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87"/>
          <a:stretch/>
        </p:blipFill>
        <p:spPr>
          <a:xfrm>
            <a:off x="3838170" y="2072051"/>
            <a:ext cx="4515660" cy="47859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7436F7-9A7B-69FE-55ED-C67D0F04A88D}"/>
              </a:ext>
            </a:extLst>
          </p:cNvPr>
          <p:cNvCxnSpPr/>
          <p:nvPr/>
        </p:nvCxnSpPr>
        <p:spPr>
          <a:xfrm>
            <a:off x="6167022" y="2293247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5CA55-AADA-2EE1-398D-4FB4B97FA941}"/>
              </a:ext>
            </a:extLst>
          </p:cNvPr>
          <p:cNvCxnSpPr/>
          <p:nvPr/>
        </p:nvCxnSpPr>
        <p:spPr>
          <a:xfrm>
            <a:off x="6267578" y="4236868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247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Arbol y branches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C3AD618F-A57F-7CA7-4972-F36EF5EE3195}"/>
              </a:ext>
            </a:extLst>
          </p:cNvPr>
          <p:cNvSpPr txBox="1"/>
          <p:nvPr/>
        </p:nvSpPr>
        <p:spPr>
          <a:xfrm>
            <a:off x="838199" y="2282150"/>
            <a:ext cx="9735105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Mostrar los branch y su relacion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ecorate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neline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raph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F90140-AAAB-2822-DB36-C33839D23EB8}"/>
              </a:ext>
            </a:extLst>
          </p:cNvPr>
          <p:cNvCxnSpPr/>
          <p:nvPr/>
        </p:nvCxnSpPr>
        <p:spPr>
          <a:xfrm>
            <a:off x="4620953" y="522155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36F420-172D-985D-6C4B-A188D6AECC56}"/>
              </a:ext>
            </a:extLst>
          </p:cNvPr>
          <p:cNvCxnSpPr/>
          <p:nvPr/>
        </p:nvCxnSpPr>
        <p:spPr>
          <a:xfrm>
            <a:off x="4240568" y="342900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405D1C-343D-E394-514B-1F9885DC4322}"/>
              </a:ext>
            </a:extLst>
          </p:cNvPr>
          <p:cNvCxnSpPr/>
          <p:nvPr/>
        </p:nvCxnSpPr>
        <p:spPr>
          <a:xfrm>
            <a:off x="4402832" y="3900256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9A3288-68CF-05C4-0C54-2A1C95E3D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223" y="3125314"/>
            <a:ext cx="6481391" cy="33717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39F506-9BD7-0BCD-2846-0DC68820DA00}"/>
              </a:ext>
            </a:extLst>
          </p:cNvPr>
          <p:cNvCxnSpPr/>
          <p:nvPr/>
        </p:nvCxnSpPr>
        <p:spPr>
          <a:xfrm>
            <a:off x="4486553" y="3512733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F3C5F0-D4F9-E805-1F2D-0A87ECF18337}"/>
              </a:ext>
            </a:extLst>
          </p:cNvPr>
          <p:cNvCxnSpPr/>
          <p:nvPr/>
        </p:nvCxnSpPr>
        <p:spPr>
          <a:xfrm>
            <a:off x="4662625" y="5866938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C3B327-2595-2461-8A99-8FD1DCE35BDD}"/>
              </a:ext>
            </a:extLst>
          </p:cNvPr>
          <p:cNvCxnSpPr/>
          <p:nvPr/>
        </p:nvCxnSpPr>
        <p:spPr>
          <a:xfrm>
            <a:off x="4620953" y="467881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6A0653-8806-0901-7C7E-EAFC2F9C1A36}"/>
              </a:ext>
            </a:extLst>
          </p:cNvPr>
          <p:cNvCxnSpPr/>
          <p:nvPr/>
        </p:nvCxnSpPr>
        <p:spPr>
          <a:xfrm>
            <a:off x="4620953" y="4075128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748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Master: </a:t>
            </a:r>
            <a:r>
              <a:rPr lang="en-US" dirty="0" err="1"/>
              <a:t>traer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- cherry-pick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 a master, listar branches y ver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diferencias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level1-armas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level2-defensas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level3-vidas</a:t>
            </a:r>
          </a:p>
          <a:p>
            <a:pPr marL="449263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396E7D66-75EE-E70F-6E7A-8E56CF856CE1}"/>
              </a:ext>
            </a:extLst>
          </p:cNvPr>
          <p:cNvSpPr txBox="1"/>
          <p:nvPr/>
        </p:nvSpPr>
        <p:spPr>
          <a:xfrm>
            <a:off x="6314984" y="2282739"/>
            <a:ext cx="5038818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93713" indent="-4857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Usando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cherry-pick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49371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level3-vidas</a:t>
            </a:r>
          </a:p>
          <a:p>
            <a:pPr marL="49371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  <a:p>
            <a:pPr marL="49371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master</a:t>
            </a:r>
          </a:p>
          <a:p>
            <a:pPr marL="49371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cherry-pick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&lt;level3 vidas extras commit hash&gt;</a:t>
            </a:r>
          </a:p>
          <a:p>
            <a:pPr marL="49371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4DCF87-9207-4C65-3DA2-83D8DBAF3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023" y="4811764"/>
            <a:ext cx="4109092" cy="17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77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Arbol y branches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C3AD618F-A57F-7CA7-4972-F36EF5EE3195}"/>
              </a:ext>
            </a:extLst>
          </p:cNvPr>
          <p:cNvSpPr txBox="1"/>
          <p:nvPr/>
        </p:nvSpPr>
        <p:spPr>
          <a:xfrm>
            <a:off x="838199" y="2282150"/>
            <a:ext cx="9735105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Mostrar los branch y su relacion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ecorate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neline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raph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F90140-AAAB-2822-DB36-C33839D23EB8}"/>
              </a:ext>
            </a:extLst>
          </p:cNvPr>
          <p:cNvCxnSpPr/>
          <p:nvPr/>
        </p:nvCxnSpPr>
        <p:spPr>
          <a:xfrm>
            <a:off x="4620953" y="522155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36F420-172D-985D-6C4B-A188D6AECC56}"/>
              </a:ext>
            </a:extLst>
          </p:cNvPr>
          <p:cNvCxnSpPr/>
          <p:nvPr/>
        </p:nvCxnSpPr>
        <p:spPr>
          <a:xfrm>
            <a:off x="4240568" y="342900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CE56EB-AB22-AA67-2373-BBEC4B977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509" y="3120446"/>
            <a:ext cx="6314981" cy="36661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405D1C-343D-E394-514B-1F9885DC4322}"/>
              </a:ext>
            </a:extLst>
          </p:cNvPr>
          <p:cNvCxnSpPr/>
          <p:nvPr/>
        </p:nvCxnSpPr>
        <p:spPr>
          <a:xfrm>
            <a:off x="4420587" y="6137429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39F506-9BD7-0BCD-2846-0DC68820DA00}"/>
              </a:ext>
            </a:extLst>
          </p:cNvPr>
          <p:cNvCxnSpPr/>
          <p:nvPr/>
        </p:nvCxnSpPr>
        <p:spPr>
          <a:xfrm>
            <a:off x="4240568" y="342900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F3C5F0-D4F9-E805-1F2D-0A87ECF18337}"/>
              </a:ext>
            </a:extLst>
          </p:cNvPr>
          <p:cNvCxnSpPr/>
          <p:nvPr/>
        </p:nvCxnSpPr>
        <p:spPr>
          <a:xfrm>
            <a:off x="4529586" y="4953544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6A0653-8806-0901-7C7E-EAFC2F9C1A36}"/>
              </a:ext>
            </a:extLst>
          </p:cNvPr>
          <p:cNvCxnSpPr/>
          <p:nvPr/>
        </p:nvCxnSpPr>
        <p:spPr>
          <a:xfrm>
            <a:off x="4334403" y="4350336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873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Master: </a:t>
            </a:r>
            <a:r>
              <a:rPr lang="en-US" dirty="0" err="1"/>
              <a:t>eliminando</a:t>
            </a:r>
            <a:r>
              <a:rPr lang="en-US" dirty="0"/>
              <a:t> branches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 a master, listar branches y eliminar: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 -D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level1-armas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 -D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level2-defensas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 -D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level3-vidas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</a:t>
            </a:r>
          </a:p>
          <a:p>
            <a:pPr marL="449263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396E7D66-75EE-E70F-6E7A-8E56CF856CE1}"/>
              </a:ext>
            </a:extLst>
          </p:cNvPr>
          <p:cNvSpPr txBox="1"/>
          <p:nvPr/>
        </p:nvSpPr>
        <p:spPr>
          <a:xfrm>
            <a:off x="6314984" y="2282739"/>
            <a:ext cx="5038818" cy="125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93713" indent="-4857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Arbol:</a:t>
            </a:r>
          </a:p>
          <a:p>
            <a:pPr marL="49371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ecorate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neline --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raph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F0FD76-4EB1-65CE-9DD9-215F92669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21" y="3608438"/>
            <a:ext cx="5019782" cy="18335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C4CAFB-7E6E-F8E3-C7A5-06DA3159026B}"/>
              </a:ext>
            </a:extLst>
          </p:cNvPr>
          <p:cNvCxnSpPr/>
          <p:nvPr/>
        </p:nvCxnSpPr>
        <p:spPr>
          <a:xfrm>
            <a:off x="7903226" y="391533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811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Conceptos</a:t>
            </a:r>
            <a:r>
              <a:rPr lang="en-US" dirty="0"/>
              <a:t>: </a:t>
            </a:r>
            <a:r>
              <a:rPr lang="en-US" dirty="0" err="1"/>
              <a:t>conflictos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1" y="2282150"/>
            <a:ext cx="6690064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Conflicts: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aparecen cuando uno o mas archivos fueron modificados exactamente en las mismas lineas y no se pueden resolver de forma automática.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Mergetool: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empleado para usar alguna herramienta para ayudarnos con la resolución de conflictos.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61FDC-F90F-DA06-7589-821A2643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969" y="2370337"/>
            <a:ext cx="2854958" cy="24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12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Generando</a:t>
            </a:r>
            <a:r>
              <a:rPr lang="en-US" dirty="0"/>
              <a:t> </a:t>
            </a:r>
            <a:r>
              <a:rPr lang="en-US" dirty="0" err="1"/>
              <a:t>conflictos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Regresar a master, crear branch y modificar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primera linea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level1.txt: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 -c conflictivo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nano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level1.txt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espada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plus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escudo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-am "Level 1 espada plus"</a:t>
            </a: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Regresar a master y modificar la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misma primera linea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level1.txt e intentar merge:</a:t>
            </a:r>
          </a:p>
          <a:p>
            <a:pPr marL="49371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master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nano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level1.txt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espada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escudo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-am "Level 1 super espada"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conflictivo</a:t>
            </a:r>
          </a:p>
        </p:txBody>
      </p:sp>
    </p:spTree>
    <p:extLst>
      <p:ext uri="{BB962C8B-B14F-4D97-AF65-F5344CB8AC3E}">
        <p14:creationId xmlns:p14="http://schemas.microsoft.com/office/powerpoint/2010/main" val="569911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734675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problema - un solo usuario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7602900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Trabajov1.docx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Trabajov2.docx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Trabajov3.docx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Trabajov3_corregir.docx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Trabajov3_corregido.docx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Trabajo_Finalv2.docx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Trabajo_Finalv3.docx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Trabajo_Finalito.docx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423D8-3BDB-DF54-8CEC-65092CD5B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916" y="3117772"/>
            <a:ext cx="4565333" cy="3498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8AE72-D488-0DB9-86E8-024F47CB2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550" y="2058893"/>
            <a:ext cx="1635156" cy="16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45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Resolución</a:t>
            </a:r>
            <a:r>
              <a:rPr lang="en-US" dirty="0"/>
              <a:t> de </a:t>
            </a:r>
            <a:r>
              <a:rPr lang="en-US" dirty="0" err="1"/>
              <a:t>conflictos</a:t>
            </a:r>
            <a:r>
              <a:rPr lang="en-US" dirty="0"/>
              <a:t>: manual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Revisar contenido level1.txt y estado: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level1.txt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&lt;&lt;&lt;&lt;&lt;&lt;&lt; HEAD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 espada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=======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espada plus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&gt;&gt;&gt;&gt;&gt;&gt;&gt; conflictiva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escudo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Editar level1.txt y grabar commit:</a:t>
            </a:r>
          </a:p>
          <a:p>
            <a:pPr marL="49371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nano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 espada plus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escudo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-am "resolviendo conflicto manualmente"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76702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Resolución</a:t>
            </a:r>
            <a:r>
              <a:rPr lang="en-US" dirty="0"/>
              <a:t> de </a:t>
            </a:r>
            <a:r>
              <a:rPr lang="en-US" dirty="0" err="1"/>
              <a:t>conflictos</a:t>
            </a:r>
            <a:r>
              <a:rPr lang="en-US" dirty="0"/>
              <a:t>: </a:t>
            </a:r>
            <a:r>
              <a:rPr lang="en-US" dirty="0" err="1"/>
              <a:t>gui</a:t>
            </a:r>
            <a:r>
              <a:rPr lang="en-US" dirty="0"/>
              <a:t> tool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5038818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Revisar contenido level1.txt y estado: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level1.txt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&lt;&lt;&lt;&lt;&lt;&lt;&lt; HEAD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 espada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=======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espada plus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&gt;&gt;&gt;&gt;&gt;&gt;&gt; conflictiva</a:t>
            </a:r>
          </a:p>
          <a:p>
            <a:pPr marL="44926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escudo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B3CC250-FE22-1A66-4812-6980327776E7}"/>
              </a:ext>
            </a:extLst>
          </p:cNvPr>
          <p:cNvSpPr txBox="1"/>
          <p:nvPr/>
        </p:nvSpPr>
        <p:spPr>
          <a:xfrm>
            <a:off x="6314984" y="2282739"/>
            <a:ext cx="5038818" cy="537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Instalar meld y usarlo:</a:t>
            </a:r>
          </a:p>
          <a:p>
            <a:pPr marL="49371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apt install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meld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-y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mergetool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--tool=meld</a:t>
            </a:r>
          </a:p>
          <a:p>
            <a:pPr marL="493713" lvl="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Editar como desee.</a:t>
            </a:r>
          </a:p>
          <a:p>
            <a:pPr marL="493713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level1.txt</a:t>
            </a:r>
          </a:p>
          <a:p>
            <a:pPr marL="44926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-am "resolviendo conflicto con tool"</a:t>
            </a:r>
          </a:p>
          <a:p>
            <a:pPr marL="493713" indent="-48577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Alternativa: usando vim</a:t>
            </a:r>
          </a:p>
          <a:p>
            <a:pPr marL="493713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mergetool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--tool=vimdiff</a:t>
            </a:r>
          </a:p>
          <a:p>
            <a:pPr marL="7938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Nota: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solo recomendable si estan en una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desktop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entorno gui.</a:t>
            </a:r>
          </a:p>
          <a:p>
            <a:pPr marL="49371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93713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8155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707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GitHub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1" y="2282150"/>
            <a:ext cx="6690064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una plataforma donde podemos subir nuestros repositorios de forma privada o pública.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gratuita hasta cierto punto.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herramienta usada es git.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https://github.com/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2050" name="Picture 2" descr="GitHub Logos and Usage · GitHub">
            <a:extLst>
              <a:ext uri="{FF2B5EF4-FFF2-40B4-BE49-F238E27FC236}">
                <a16:creationId xmlns:a16="http://schemas.microsoft.com/office/drawing/2014/main" id="{4E11EA9C-1A67-DB42-EAF4-3306C8A7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1" y="218571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094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GitHub: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cuenta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1" y="2282150"/>
            <a:ext cx="5062182" cy="83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Registrarse en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https://github.com/signup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67490DD-2ECD-4AD2-9A40-078D0DD58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483" y="1955169"/>
            <a:ext cx="5453417" cy="451679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F2E8F7-446D-E01F-32C1-CFAA4D36A0BC}"/>
              </a:ext>
            </a:extLst>
          </p:cNvPr>
          <p:cNvCxnSpPr/>
          <p:nvPr/>
        </p:nvCxnSpPr>
        <p:spPr>
          <a:xfrm>
            <a:off x="6553820" y="342900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E7F0B4-7C62-2A9F-3FD9-FD6888C0AAA8}"/>
              </a:ext>
            </a:extLst>
          </p:cNvPr>
          <p:cNvCxnSpPr/>
          <p:nvPr/>
        </p:nvCxnSpPr>
        <p:spPr>
          <a:xfrm>
            <a:off x="6553820" y="4155027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7D80C7-9AE7-2203-C343-D0BC80168143}"/>
              </a:ext>
            </a:extLst>
          </p:cNvPr>
          <p:cNvCxnSpPr/>
          <p:nvPr/>
        </p:nvCxnSpPr>
        <p:spPr>
          <a:xfrm>
            <a:off x="6553820" y="4891874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F985AD-F942-7C57-5C02-C4A50A89F5F5}"/>
              </a:ext>
            </a:extLst>
          </p:cNvPr>
          <p:cNvCxnSpPr/>
          <p:nvPr/>
        </p:nvCxnSpPr>
        <p:spPr>
          <a:xfrm>
            <a:off x="6553820" y="6134748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839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GitHub: </a:t>
            </a:r>
            <a:r>
              <a:rPr lang="en-US" dirty="0" err="1"/>
              <a:t>crear</a:t>
            </a:r>
            <a:r>
              <a:rPr lang="en-US" dirty="0"/>
              <a:t> token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1" y="2282150"/>
            <a:ext cx="5062182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Abrir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https://github.com/settings/tokens/new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rellenar solo la casilla repo. Dar click en “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Generar Token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Luego copiar el codigo que empieza por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ghp_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xxxx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A875D79-C495-AFD5-74EE-7880FB86C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619" y="1214434"/>
            <a:ext cx="5295606" cy="5395712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4109BA-44F9-9F4D-6142-C5078F322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17145"/>
            <a:ext cx="5284114" cy="17256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2AAC1B-B581-1BB6-710A-C24B82CF0CCA}"/>
              </a:ext>
            </a:extLst>
          </p:cNvPr>
          <p:cNvCxnSpPr>
            <a:cxnSpLocks/>
          </p:cNvCxnSpPr>
          <p:nvPr/>
        </p:nvCxnSpPr>
        <p:spPr>
          <a:xfrm>
            <a:off x="916500" y="6427711"/>
            <a:ext cx="27055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6A66D9-64FA-5EFC-BBC4-88E9D7567A9F}"/>
              </a:ext>
            </a:extLst>
          </p:cNvPr>
          <p:cNvCxnSpPr/>
          <p:nvPr/>
        </p:nvCxnSpPr>
        <p:spPr>
          <a:xfrm>
            <a:off x="6402900" y="3151850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C23190-8018-8603-300F-0BF03F5FB3A8}"/>
              </a:ext>
            </a:extLst>
          </p:cNvPr>
          <p:cNvCxnSpPr/>
          <p:nvPr/>
        </p:nvCxnSpPr>
        <p:spPr>
          <a:xfrm>
            <a:off x="6402900" y="5149326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140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5891074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sz="3600" dirty="0"/>
              <a:t>GitHub: nuevo </a:t>
            </a:r>
            <a:r>
              <a:rPr lang="en-US" sz="3600" dirty="0" err="1"/>
              <a:t>repositorio</a:t>
            </a:r>
            <a:r>
              <a:rPr lang="en-US" sz="3600" dirty="0"/>
              <a:t> </a:t>
            </a:r>
            <a:r>
              <a:rPr lang="es-PE" sz="3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https://github.com/new</a:t>
            </a:r>
            <a:endParaRPr sz="3600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3EB815-C6F8-915B-BFBA-9D248AC47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010" y="15617"/>
            <a:ext cx="5370990" cy="68423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DF344-98E1-FD2F-5BDE-84B0690F76FE}"/>
              </a:ext>
            </a:extLst>
          </p:cNvPr>
          <p:cNvCxnSpPr/>
          <p:nvPr/>
        </p:nvCxnSpPr>
        <p:spPr>
          <a:xfrm>
            <a:off x="6908928" y="2423881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2212A1-1F97-E74D-0C39-B5138ACE2BF3}"/>
              </a:ext>
            </a:extLst>
          </p:cNvPr>
          <p:cNvCxnSpPr/>
          <p:nvPr/>
        </p:nvCxnSpPr>
        <p:spPr>
          <a:xfrm>
            <a:off x="8082880" y="1598258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206677-D127-D06C-E6B3-19EC0D9817BF}"/>
              </a:ext>
            </a:extLst>
          </p:cNvPr>
          <p:cNvCxnSpPr/>
          <p:nvPr/>
        </p:nvCxnSpPr>
        <p:spPr>
          <a:xfrm>
            <a:off x="6821010" y="2947664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0B3384-0D5B-CCC6-0F3D-22BECFE7DA70}"/>
              </a:ext>
            </a:extLst>
          </p:cNvPr>
          <p:cNvCxnSpPr/>
          <p:nvPr/>
        </p:nvCxnSpPr>
        <p:spPr>
          <a:xfrm>
            <a:off x="7039754" y="6756184"/>
            <a:ext cx="2086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00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664567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GitHub: nuevo </a:t>
            </a:r>
            <a:r>
              <a:rPr lang="en-US" dirty="0" err="1"/>
              <a:t>repositorio</a:t>
            </a:r>
            <a:endParaRPr dirty="0"/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631A73C-35AB-FEE0-B53D-FE6F7E04D331}"/>
              </a:ext>
            </a:extLst>
          </p:cNvPr>
          <p:cNvSpPr txBox="1"/>
          <p:nvPr/>
        </p:nvSpPr>
        <p:spPr>
          <a:xfrm>
            <a:off x="838200" y="2282150"/>
            <a:ext cx="10515600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Copiar la url que muestra similar a la imagen: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 lvl="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el terminal ir al directorio mirepo:</a:t>
            </a:r>
          </a:p>
          <a:p>
            <a:pPr marL="12700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remote add </a:t>
            </a: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origin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https://github.com/&lt;your-user&gt;/mirepo.git</a:t>
            </a:r>
          </a:p>
          <a:p>
            <a:pPr marL="12700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fetch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origin # Pedira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 user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clave poner el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 creado</a:t>
            </a:r>
          </a:p>
          <a:p>
            <a:pPr marL="12700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branch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 main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12700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push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--set-upstream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origin main</a:t>
            </a:r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CEA34E4-E428-DF6F-8FA7-D5EF39A2C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65" r="1988" b="23857"/>
          <a:stretch/>
        </p:blipFill>
        <p:spPr>
          <a:xfrm>
            <a:off x="1517711" y="2717458"/>
            <a:ext cx="9156577" cy="20297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21770C-6818-7E74-DB6F-B0E3185F2302}"/>
              </a:ext>
            </a:extLst>
          </p:cNvPr>
          <p:cNvCxnSpPr>
            <a:cxnSpLocks/>
          </p:cNvCxnSpPr>
          <p:nvPr/>
        </p:nvCxnSpPr>
        <p:spPr>
          <a:xfrm>
            <a:off x="4784205" y="4607789"/>
            <a:ext cx="2699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052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Git internal y Remote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200" y="2282150"/>
            <a:ext cx="7231602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Traer cambios: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pull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origin branch-name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Enviar cambios: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push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origin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branch-name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forzado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n-US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en-U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push -f origin main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Sincronizar: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fetch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origin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F89D974-51C1-BC91-DB8D-9FBBC793C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0181"/>
            <a:ext cx="4435445" cy="52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87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664567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GitHub: Pull Request</a:t>
            </a:r>
            <a:endParaRPr dirty="0"/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631A73C-35AB-FEE0-B53D-FE6F7E04D331}"/>
              </a:ext>
            </a:extLst>
          </p:cNvPr>
          <p:cNvSpPr txBox="1"/>
          <p:nvPr/>
        </p:nvSpPr>
        <p:spPr>
          <a:xfrm>
            <a:off x="838200" y="2282150"/>
            <a:ext cx="10515600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nuevo branch y modificar archivo level2.txt</a:t>
            </a:r>
          </a:p>
          <a:p>
            <a:pPr marL="12700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switch -c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armadura-plus</a:t>
            </a:r>
          </a:p>
          <a:p>
            <a:pPr marL="12700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"armadura plus" &gt;&gt;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level2.txt</a:t>
            </a:r>
          </a:p>
          <a:p>
            <a:pPr marL="12700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 -am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"level2 armadura plus"</a:t>
            </a:r>
          </a:p>
          <a:p>
            <a:pPr marL="12700" lvl="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git push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origin armadura-plus</a:t>
            </a:r>
            <a:b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lvl="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 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mirepo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click en 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Compare y </a:t>
            </a:r>
            <a:b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pull request”</a:t>
            </a:r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A577249-AF13-4EE9-CD35-A49AB4A30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43" y="4328976"/>
            <a:ext cx="7806431" cy="23182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26DB7E-68C9-AD4A-F8D8-40A3B86ECE1C}"/>
              </a:ext>
            </a:extLst>
          </p:cNvPr>
          <p:cNvCxnSpPr>
            <a:cxnSpLocks/>
          </p:cNvCxnSpPr>
          <p:nvPr/>
        </p:nvCxnSpPr>
        <p:spPr>
          <a:xfrm>
            <a:off x="9650027" y="5788519"/>
            <a:ext cx="19442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312A34-F61B-01EF-9931-7901FB2E5DF1}"/>
              </a:ext>
            </a:extLst>
          </p:cNvPr>
          <p:cNvCxnSpPr>
            <a:cxnSpLocks/>
          </p:cNvCxnSpPr>
          <p:nvPr/>
        </p:nvCxnSpPr>
        <p:spPr>
          <a:xfrm>
            <a:off x="5123895" y="5124174"/>
            <a:ext cx="10815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361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664567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GitHub: Pull Request</a:t>
            </a:r>
            <a:endParaRPr dirty="0"/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631A73C-35AB-FEE0-B53D-FE6F7E04D331}"/>
              </a:ext>
            </a:extLst>
          </p:cNvPr>
          <p:cNvSpPr txBox="1"/>
          <p:nvPr/>
        </p:nvSpPr>
        <p:spPr>
          <a:xfrm>
            <a:off x="838200" y="2282150"/>
            <a:ext cx="10515600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Poner titulo y descripcion del PR</a:t>
            </a:r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00803E-0F06-4BCB-304C-217A6DBF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542" y="2282150"/>
            <a:ext cx="5978017" cy="441664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26DB7E-68C9-AD4A-F8D8-40A3B86ECE1C}"/>
              </a:ext>
            </a:extLst>
          </p:cNvPr>
          <p:cNvCxnSpPr>
            <a:cxnSpLocks/>
          </p:cNvCxnSpPr>
          <p:nvPr/>
        </p:nvCxnSpPr>
        <p:spPr>
          <a:xfrm>
            <a:off x="9303798" y="6605265"/>
            <a:ext cx="19442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5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70537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problema - dos usuarios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7602900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Trabajo_Final1_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Fulano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Trabajo_Final1_</a:t>
            </a: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Mengano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Trabajo_Final2_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Fulano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Trabajo_Final2_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juntos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Trabajo_Final2_juntos_</a:t>
            </a: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Mengano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Trabajo_Final2_juntos_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ahorasi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316C3-B5DC-BF61-E863-C243C4866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07" y="1378080"/>
            <a:ext cx="4893369" cy="51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71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664567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GitHub: Pull Request</a:t>
            </a:r>
            <a:endParaRPr dirty="0"/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631A73C-35AB-FEE0-B53D-FE6F7E04D331}"/>
              </a:ext>
            </a:extLst>
          </p:cNvPr>
          <p:cNvSpPr txBox="1"/>
          <p:nvPr/>
        </p:nvSpPr>
        <p:spPr>
          <a:xfrm>
            <a:off x="838200" y="2282150"/>
            <a:ext cx="10515600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Agregar reviewers o sino directo click en “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Merge Pull request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4D2C5B-1895-5665-0347-8B5C1F8D3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852" y="2708025"/>
            <a:ext cx="8089197" cy="38972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26DB7E-68C9-AD4A-F8D8-40A3B86ECE1C}"/>
              </a:ext>
            </a:extLst>
          </p:cNvPr>
          <p:cNvCxnSpPr>
            <a:cxnSpLocks/>
          </p:cNvCxnSpPr>
          <p:nvPr/>
        </p:nvCxnSpPr>
        <p:spPr>
          <a:xfrm>
            <a:off x="1624614" y="6472100"/>
            <a:ext cx="19442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D56C1A-271C-8157-5A0E-67CE947063E8}"/>
              </a:ext>
            </a:extLst>
          </p:cNvPr>
          <p:cNvCxnSpPr>
            <a:cxnSpLocks/>
          </p:cNvCxnSpPr>
          <p:nvPr/>
        </p:nvCxnSpPr>
        <p:spPr>
          <a:xfrm>
            <a:off x="7227904" y="4183141"/>
            <a:ext cx="19442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278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664567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GitHub: Pull Request</a:t>
            </a:r>
            <a:endParaRPr dirty="0"/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631A73C-35AB-FEE0-B53D-FE6F7E04D331}"/>
              </a:ext>
            </a:extLst>
          </p:cNvPr>
          <p:cNvSpPr txBox="1"/>
          <p:nvPr/>
        </p:nvSpPr>
        <p:spPr>
          <a:xfrm>
            <a:off x="838200" y="2282150"/>
            <a:ext cx="10515600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Ahora aparece como Merged y podemos eliminar el Branch.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8DCC90-A866-EF62-6650-A6AF2408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017" y="2797027"/>
            <a:ext cx="6961388" cy="39638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26DB7E-68C9-AD4A-F8D8-40A3B86ECE1C}"/>
              </a:ext>
            </a:extLst>
          </p:cNvPr>
          <p:cNvCxnSpPr>
            <a:cxnSpLocks/>
          </p:cNvCxnSpPr>
          <p:nvPr/>
        </p:nvCxnSpPr>
        <p:spPr>
          <a:xfrm>
            <a:off x="6951216" y="6525366"/>
            <a:ext cx="1248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D56C1A-271C-8157-5A0E-67CE947063E8}"/>
              </a:ext>
            </a:extLst>
          </p:cNvPr>
          <p:cNvCxnSpPr>
            <a:cxnSpLocks/>
          </p:cNvCxnSpPr>
          <p:nvPr/>
        </p:nvCxnSpPr>
        <p:spPr>
          <a:xfrm>
            <a:off x="1368641" y="3659358"/>
            <a:ext cx="9484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924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664567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GitHub: Fork</a:t>
            </a:r>
            <a:endParaRPr dirty="0"/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631A73C-35AB-FEE0-B53D-FE6F7E04D331}"/>
              </a:ext>
            </a:extLst>
          </p:cNvPr>
          <p:cNvSpPr txBox="1"/>
          <p:nvPr/>
        </p:nvSpPr>
        <p:spPr>
          <a:xfrm>
            <a:off x="838200" y="2282150"/>
            <a:ext cx="10515600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 a un repositorio de un colega y dar click en Fork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59673C-1635-60FD-352F-1D3C715AC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612" y="2824492"/>
            <a:ext cx="6234775" cy="35498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A7081-0DF9-535E-4DB7-2B00FF1CE0C4}"/>
              </a:ext>
            </a:extLst>
          </p:cNvPr>
          <p:cNvCxnSpPr>
            <a:cxnSpLocks/>
          </p:cNvCxnSpPr>
          <p:nvPr/>
        </p:nvCxnSpPr>
        <p:spPr>
          <a:xfrm>
            <a:off x="6951216" y="3429000"/>
            <a:ext cx="1248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50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664567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GitHub: Fork</a:t>
            </a:r>
            <a:endParaRPr dirty="0"/>
          </a:p>
        </p:txBody>
      </p:sp>
      <p:sp>
        <p:nvSpPr>
          <p:cNvPr id="7" name="Google Shape;104;g12656db2cfc_0_5">
            <a:extLst>
              <a:ext uri="{FF2B5EF4-FFF2-40B4-BE49-F238E27FC236}">
                <a16:creationId xmlns:a16="http://schemas.microsoft.com/office/drawing/2014/main" id="{9631A73C-35AB-FEE0-B53D-FE6F7E04D331}"/>
              </a:ext>
            </a:extLst>
          </p:cNvPr>
          <p:cNvSpPr txBox="1"/>
          <p:nvPr/>
        </p:nvSpPr>
        <p:spPr>
          <a:xfrm>
            <a:off x="838200" y="2282150"/>
            <a:ext cx="10515600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 a un repositorio de un colega y dar click en Fork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9F1615-7E9C-BCCC-91A1-7F7E6262E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129" y="2776203"/>
            <a:ext cx="5665741" cy="36583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A7081-0DF9-535E-4DB7-2B00FF1CE0C4}"/>
              </a:ext>
            </a:extLst>
          </p:cNvPr>
          <p:cNvCxnSpPr>
            <a:cxnSpLocks/>
          </p:cNvCxnSpPr>
          <p:nvPr/>
        </p:nvCxnSpPr>
        <p:spPr>
          <a:xfrm>
            <a:off x="4589756" y="4458810"/>
            <a:ext cx="1248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1D5AF6-D54E-2185-279C-0EF8AB55EDF3}"/>
              </a:ext>
            </a:extLst>
          </p:cNvPr>
          <p:cNvCxnSpPr>
            <a:cxnSpLocks/>
          </p:cNvCxnSpPr>
          <p:nvPr/>
        </p:nvCxnSpPr>
        <p:spPr>
          <a:xfrm>
            <a:off x="3340963" y="5427955"/>
            <a:ext cx="1248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1084D7-2B2B-22AC-8204-1676B2C8A75D}"/>
              </a:ext>
            </a:extLst>
          </p:cNvPr>
          <p:cNvCxnSpPr>
            <a:cxnSpLocks/>
          </p:cNvCxnSpPr>
          <p:nvPr/>
        </p:nvCxnSpPr>
        <p:spPr>
          <a:xfrm>
            <a:off x="3239241" y="6360111"/>
            <a:ext cx="1248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63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Recomendaciones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98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Siempre crear un branch para las nuevas features.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enviar cambios directos al branch principal, sino mediante PR.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Hacer code reviews constantemente.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Estar siempre actualizado con el branch principal.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Nunca dejar cambios sin guardar al finalizar el día.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Realizar commits con comentarios significativos.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Apliquen un estándar para sus mensajes en commits ejem: “feat(component) comentario”.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Saber diferenciar cuando aplicar merge o rebase.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 trabajan en equipo aplicar trunk based development o cualquier otra estrategia.</a:t>
            </a:r>
          </a:p>
        </p:txBody>
      </p:sp>
    </p:spTree>
    <p:extLst>
      <p:ext uri="{BB962C8B-B14F-4D97-AF65-F5344CB8AC3E}">
        <p14:creationId xmlns:p14="http://schemas.microsoft.com/office/powerpoint/2010/main" val="2390080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2656db2cfc_0_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2656db2cfc_0_48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Preguntas</a:t>
            </a:r>
            <a:r>
              <a:rPr lang="en-US" dirty="0"/>
              <a:t>?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8167B7E-68EB-4CD1-1BDD-99FAC8AFF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610" y="2634890"/>
            <a:ext cx="14986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773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Bibliografía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100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Taller de intro a Git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https://www.slideshare.net/mario21ic/taller-breve-de-introduccion-a-git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documentation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https://git-scm.com/doc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de git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https://www.youtube.com/watch?v=KkzOyDFC0y8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615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47" name="Google Shape;147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72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6" y="1027906"/>
            <a:ext cx="828779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problema - tres usuarios a mas?</a:t>
            </a:r>
            <a:endParaRPr sz="4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7602900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Trabajo_Final1_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Fulano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Trabajo_Final1_</a:t>
            </a: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Mengano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Trabajo_Final2_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Fulano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Trabajo_Final2_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juntos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Trabajo_Final2_juntos_</a:t>
            </a:r>
            <a:r>
              <a:rPr lang="es-PE" sz="2000" b="1" i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Mengano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Trabajo_Final2_juntos_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ahorasi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.docx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????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?????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??????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??????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316C3-B5DC-BF61-E863-C243C4866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230" y="1173894"/>
            <a:ext cx="4893369" cy="5142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084C83-2965-7D8B-F4B7-68DE32C84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210" y="5491578"/>
            <a:ext cx="1366421" cy="1366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5E28B-C5D0-FDDE-2A06-36EAE8E2F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355" y="5491579"/>
            <a:ext cx="1366421" cy="136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Qué</a:t>
            </a:r>
            <a:r>
              <a:rPr lang="en-US" dirty="0"/>
              <a:t> es GIT?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 Code Management (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SCM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source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Creado por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Linus Torvalds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https://git-scm.com/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Distribuido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0D435F-E77B-0473-4280-0E0B119BF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757" y="2735280"/>
            <a:ext cx="5594041" cy="28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7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D10335-CDB2-E705-399F-02F357C08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87738"/>
            <a:ext cx="10565045" cy="528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4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Distribuido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quien tiene un clon funcional.</a:t>
            </a:r>
          </a:p>
          <a:p>
            <a:pPr marL="890588" lvl="0" indent="-44132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 se pierde uno se puede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restaurar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890588" lvl="0" indent="-441325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necesariamente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También puede tener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remotos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933450" lvl="0" indent="-4762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actualiza con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pull</a:t>
            </a:r>
          </a:p>
          <a:p>
            <a:pPr marL="933450" lvl="0" indent="-47625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sube mediante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BD14D-CD98-DEEA-4FF0-743075434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757" y="1866175"/>
            <a:ext cx="4367041" cy="35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73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</TotalTime>
  <Words>2477</Words>
  <Application>Microsoft Office PowerPoint</Application>
  <PresentationFormat>Panorámica</PresentationFormat>
  <Paragraphs>437</Paragraphs>
  <Slides>57</Slides>
  <Notes>57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1" baseType="lpstr">
      <vt:lpstr>Calibri</vt:lpstr>
      <vt:lpstr>Century Gothic</vt:lpstr>
      <vt:lpstr>Arial</vt:lpstr>
      <vt:lpstr>Tema de Office</vt:lpstr>
      <vt:lpstr>     Introducción a Git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Qué es GIT?</vt:lpstr>
      <vt:lpstr>Presentación de PowerPoint</vt:lpstr>
      <vt:lpstr>Distribuido</vt:lpstr>
      <vt:lpstr>Instalación y configuración</vt:lpstr>
      <vt:lpstr>Git internal</vt:lpstr>
      <vt:lpstr>Git internal y Remote</vt:lpstr>
      <vt:lpstr>Conceptos: estado, grabar e historial</vt:lpstr>
      <vt:lpstr>Presentación de PowerPoint</vt:lpstr>
      <vt:lpstr>Presentación de PowerPoint</vt:lpstr>
      <vt:lpstr>Presentación de PowerPoint</vt:lpstr>
      <vt:lpstr>Level 1: inicia</vt:lpstr>
      <vt:lpstr>Level 1: inicia</vt:lpstr>
      <vt:lpstr>Level 2: inicia</vt:lpstr>
      <vt:lpstr>Conceptos: navegar, ver cambios y ramas</vt:lpstr>
      <vt:lpstr>Level 3 inicia y navegación</vt:lpstr>
      <vt:lpstr>Level 1: espada y escudo</vt:lpstr>
      <vt:lpstr>Level 2: armadura y casco</vt:lpstr>
      <vt:lpstr>Arbol y branches</vt:lpstr>
      <vt:lpstr>Level 3: vidas extras</vt:lpstr>
      <vt:lpstr>Arbol y branches</vt:lpstr>
      <vt:lpstr>Conceptos: deshacer cambios</vt:lpstr>
      <vt:lpstr>Como deshacer cambios Cache, Commits</vt:lpstr>
      <vt:lpstr>Conceptos: traer cambios entre branches</vt:lpstr>
      <vt:lpstr>Master: traer cambios - merge</vt:lpstr>
      <vt:lpstr>Arbol y branches</vt:lpstr>
      <vt:lpstr>Master: traer cambios - rebase</vt:lpstr>
      <vt:lpstr>Master: traer cambios - rebase</vt:lpstr>
      <vt:lpstr>Arbol y branches</vt:lpstr>
      <vt:lpstr>Master: traer cambios - cherry-pick</vt:lpstr>
      <vt:lpstr>Arbol y branches</vt:lpstr>
      <vt:lpstr>Master: eliminando branches</vt:lpstr>
      <vt:lpstr>Conceptos: conflictos</vt:lpstr>
      <vt:lpstr>Generando conflictos</vt:lpstr>
      <vt:lpstr>Resolución de conflictos: manual</vt:lpstr>
      <vt:lpstr>Resolución de conflictos: gui tool</vt:lpstr>
      <vt:lpstr>GitHub</vt:lpstr>
      <vt:lpstr>GitHub: crear cuenta</vt:lpstr>
      <vt:lpstr>GitHub: crear token</vt:lpstr>
      <vt:lpstr>GitHub: nuevo repositorio https://github.com/new</vt:lpstr>
      <vt:lpstr>GitHub: nuevo repositorio</vt:lpstr>
      <vt:lpstr>Git internal y Remote</vt:lpstr>
      <vt:lpstr>GitHub: Pull Request</vt:lpstr>
      <vt:lpstr>GitHub: Pull Request</vt:lpstr>
      <vt:lpstr>GitHub: Pull Request</vt:lpstr>
      <vt:lpstr>GitHub: Pull Request</vt:lpstr>
      <vt:lpstr>GitHub: Fork</vt:lpstr>
      <vt:lpstr>GitHub: Fork</vt:lpstr>
      <vt:lpstr>Recomendaciones</vt:lpstr>
      <vt:lpstr>Preguntas?</vt:lpstr>
      <vt:lpstr>Bibliografía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DevOps Essentials</dc:title>
  <dc:creator>pc1</dc:creator>
  <cp:lastModifiedBy>Usuario</cp:lastModifiedBy>
  <cp:revision>1639</cp:revision>
  <dcterms:created xsi:type="dcterms:W3CDTF">2021-02-09T22:31:30Z</dcterms:created>
  <dcterms:modified xsi:type="dcterms:W3CDTF">2023-06-23T03:07:43Z</dcterms:modified>
</cp:coreProperties>
</file>